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9" r:id="rId3"/>
    <p:sldId id="267" r:id="rId4"/>
    <p:sldId id="270" r:id="rId5"/>
    <p:sldId id="271" r:id="rId6"/>
    <p:sldId id="260" r:id="rId7"/>
    <p:sldId id="259" r:id="rId8"/>
    <p:sldId id="262" r:id="rId9"/>
    <p:sldId id="263" r:id="rId10"/>
    <p:sldId id="265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617B"/>
    <a:srgbClr val="0F6FC6"/>
    <a:srgbClr val="0070C0"/>
    <a:srgbClr val="21B2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97" autoAdjust="0"/>
    <p:restoredTop sz="94660"/>
  </p:normalViewPr>
  <p:slideViewPr>
    <p:cSldViewPr>
      <p:cViewPr varScale="1">
        <p:scale>
          <a:sx n="111" d="100"/>
          <a:sy n="111" d="100"/>
        </p:scale>
        <p:origin x="184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5" d="100"/>
          <a:sy n="125" d="100"/>
        </p:scale>
        <p:origin x="3864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6FABB-D07F-40CE-9577-0F5997754051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7434D-D3C1-423B-9771-64B85E3A76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6230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2T02:37:04.97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116 0 24575,'2'3'0,"0"1"0,0-1 0,0 1 0,0-1 0,0 1 0,-1-1 0,1 1 0,-1 0 0,0 0 0,0 0 0,-1 0 0,1 0 0,-1 0 0,0 7 0,0-1 0,-1 1 0,0 0 0,0-1 0,-4 15 0,3-19 11,0 0 0,0 0 0,0 0 0,0-1 0,-1 1 0,0-1-1,-1 1 1,1-1 0,-1 0 0,-8 9 0,9-11-104,-1-1 0,0 1 1,0-1-1,0 0 0,0 0 0,0 0 0,0 0 0,-1-1 1,1 0-1,-1 0 0,1 0 0,-1 0 0,1-1 1,-1 1-1,-5-1 0,-5-1-6733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2T02:37:04.97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160 1 24575,'0'6'0,"0"0"0,0 0 0,-1 0 0,0 0 0,0 0 0,-1-1 0,1 1 0,-1 0 0,-1-1 0,1 1 0,-1-1 0,0 0 0,0 0 0,0 0 0,-1 0 0,0-1 0,0 1 0,0-1 0,0 0 0,-1 0 0,1 0 0,-1-1 0,0 1 0,0-1 0,-1-1 0,1 1 0,0-1 0,-1 0 0,-9 3 0,-29 11-1365,35-13-5461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02T02:37:04.97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0 1 24575</inkml:trace>
</inkml:ink>
</file>

<file path=ppt/media/hdphoto1.wdp>
</file>

<file path=ppt/media/hdphoto2.wdp>
</file>

<file path=ppt/media/image1.jpeg>
</file>

<file path=ppt/media/image2.png>
</file>

<file path=ppt/media/image3.png>
</file>

<file path=ppt/media/image4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B8250-2CF3-4785-A3E9-9A4E97CB276A}" type="datetimeFigureOut">
              <a:rPr lang="ko-KR" altLang="en-US" smtClean="0"/>
              <a:t>2022-12-02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2D5CB3-D38A-4DA6-8703-D544B68ADB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441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683568" y="2204864"/>
            <a:ext cx="7776864" cy="1638672"/>
          </a:xfrm>
        </p:spPr>
        <p:txBody>
          <a:bodyPr anchor="ctr" anchorCtr="0">
            <a:normAutofit/>
          </a:bodyPr>
          <a:lstStyle>
            <a:lvl1pPr algn="ctr">
              <a:defRPr sz="4400" b="1" cap="small" baseline="0">
                <a:ln w="3175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683568" y="3933056"/>
            <a:ext cx="7776864" cy="79208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="0" i="0">
                <a:ln w="3175"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/>
              <a:t>마스터 부제목 스타일 편집</a:t>
            </a:r>
            <a:endParaRPr kumimoji="0" 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0" y="6597352"/>
            <a:ext cx="9147156" cy="260648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52EE06D8-16E0-4847-A7D6-30BB0749A315}" type="datetime4">
              <a:rPr lang="en-US" altLang="ko-KR" sz="1400" b="0" i="0" smtClean="0"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pPr algn="r"/>
              <a:t>December 2, 2022</a:t>
            </a:fld>
            <a:r>
              <a:rPr lang="en-US" altLang="ko-KR" sz="1400" b="0" i="0" dirty="0"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/ KOREA AEROSPACE UNIVERSITY</a:t>
            </a:r>
            <a:endParaRPr lang="ko-KR" altLang="en-US" sz="1800" b="0" i="1" dirty="0"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직사각형 4"/>
          <p:cNvSpPr/>
          <p:nvPr userDrawn="1"/>
        </p:nvSpPr>
        <p:spPr>
          <a:xfrm>
            <a:off x="0" y="6525343"/>
            <a:ext cx="9147156" cy="72009"/>
          </a:xfrm>
          <a:prstGeom prst="rect">
            <a:avLst/>
          </a:prstGeom>
          <a:solidFill>
            <a:srgbClr val="0070C0">
              <a:tint val="66000"/>
              <a:satMod val="16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</p:spPr>
        <p:txBody>
          <a:bodyPr anchor="ctr" anchorCtr="0">
            <a:noAutofit/>
          </a:bodyPr>
          <a:lstStyle>
            <a:lvl1pPr>
              <a:defRPr sz="3200" b="0" cap="small" baseline="0">
                <a:ln w="9525">
                  <a:solidFill>
                    <a:schemeClr val="bg2">
                      <a:lumMod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107505" y="860952"/>
            <a:ext cx="8928992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7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488" y="6590285"/>
            <a:ext cx="1981200" cy="268774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 b="0" i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6372200" y="6570785"/>
            <a:ext cx="2891225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1400" b="0" i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KOREA AEROSPACE UNIVERSITY</a:t>
            </a:r>
            <a:endParaRPr lang="ko-KR" altLang="en-US" sz="1400" b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</p:spPr>
        <p:txBody>
          <a:bodyPr anchor="ctr" anchorCtr="0">
            <a:noAutofit/>
          </a:bodyPr>
          <a:lstStyle>
            <a:lvl1pPr>
              <a:defRPr sz="3200" b="0" cap="small" baseline="0">
                <a:ln w="9525">
                  <a:solidFill>
                    <a:schemeClr val="bg2">
                      <a:lumMod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107505" y="860952"/>
            <a:ext cx="4464496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6" name="내용 개체 틀 7"/>
          <p:cNvSpPr>
            <a:spLocks noGrp="1"/>
          </p:cNvSpPr>
          <p:nvPr>
            <p:ph sz="quarter" idx="10"/>
          </p:nvPr>
        </p:nvSpPr>
        <p:spPr>
          <a:xfrm>
            <a:off x="4572000" y="860952"/>
            <a:ext cx="4464496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10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488" y="6590285"/>
            <a:ext cx="1981200" cy="268774"/>
          </a:xfrm>
          <a:prstGeom prst="rect">
            <a:avLst/>
          </a:prstGeom>
          <a:ln>
            <a:noFill/>
          </a:ln>
        </p:spPr>
        <p:txBody>
          <a:bodyPr vert="horz" anchor="ctr" anchorCtr="0"/>
          <a:lstStyle>
            <a:lvl1pPr algn="l" eaLnBrk="1" latinLnBrk="0" hangingPunct="1">
              <a:defRPr kumimoji="0" sz="1400" b="0" i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6372200" y="6570785"/>
            <a:ext cx="2891225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1400" b="0" i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KOREA AEROSPACE UNIVERSITY</a:t>
            </a:r>
            <a:endParaRPr lang="ko-KR" altLang="en-US" sz="1400" b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416089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107505" y="847304"/>
            <a:ext cx="8928992" cy="5616624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/>
              <a:t>둘째 수준</a:t>
            </a:r>
          </a:p>
          <a:p>
            <a:pPr lvl="2" eaLnBrk="1" latinLnBrk="0" hangingPunct="1"/>
            <a:r>
              <a:rPr kumimoji="0" lang="ko-KR" altLang="en-US"/>
              <a:t>셋째 수준</a:t>
            </a:r>
          </a:p>
          <a:p>
            <a:pPr lvl="3" eaLnBrk="1" latinLnBrk="0" hangingPunct="1"/>
            <a:r>
              <a:rPr kumimoji="0" lang="ko-KR" altLang="en-US"/>
              <a:t>넷째 수준</a:t>
            </a:r>
          </a:p>
          <a:p>
            <a:pPr lvl="4" eaLnBrk="1" latinLnBrk="0" hangingPunct="1"/>
            <a:r>
              <a:rPr kumimoji="0" lang="ko-KR" altLang="en-US"/>
              <a:t>다섯째 수준</a:t>
            </a:r>
            <a:endParaRPr kumimoji="0" lang="en-US"/>
          </a:p>
        </p:txBody>
      </p:sp>
      <p:sp>
        <p:nvSpPr>
          <p:cNvPr id="29" name="직선 연결선 28"/>
          <p:cNvSpPr>
            <a:spLocks noChangeShapeType="1"/>
          </p:cNvSpPr>
          <p:nvPr userDrawn="1"/>
        </p:nvSpPr>
        <p:spPr bwMode="auto">
          <a:xfrm>
            <a:off x="107505" y="836712"/>
            <a:ext cx="8928992" cy="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7" name="직사각형 6"/>
          <p:cNvSpPr/>
          <p:nvPr userDrawn="1"/>
        </p:nvSpPr>
        <p:spPr>
          <a:xfrm>
            <a:off x="0" y="6597352"/>
            <a:ext cx="9147156" cy="260648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1800" b="1" i="1" dirty="0">
              <a:ln>
                <a:solidFill>
                  <a:schemeClr val="accent1">
                    <a:lumMod val="5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0" y="6525343"/>
            <a:ext cx="9147156" cy="72009"/>
          </a:xfrm>
          <a:prstGeom prst="rect">
            <a:avLst/>
          </a:prstGeom>
          <a:solidFill>
            <a:srgbClr val="0070C0">
              <a:tint val="66000"/>
              <a:satMod val="16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1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1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1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1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1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1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1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1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.xml"/><Relationship Id="rId11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openxmlformats.org/officeDocument/2006/relationships/customXml" Target="../ink/ink3.xml"/><Relationship Id="rId4" Type="http://schemas.openxmlformats.org/officeDocument/2006/relationships/image" Target="../media/image3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1600" u="sng" dirty="0"/>
              <a:t>전자</a:t>
            </a:r>
            <a:r>
              <a:rPr lang="en-US" altLang="ko-KR" sz="1600" u="sng" dirty="0"/>
              <a:t>HW</a:t>
            </a:r>
            <a:r>
              <a:rPr lang="ko-KR" altLang="en-US" sz="1600" u="sng" dirty="0"/>
              <a:t>설계 </a:t>
            </a:r>
            <a:r>
              <a:rPr lang="en-US" altLang="ko-KR" sz="1600" u="sng" dirty="0"/>
              <a:t>– </a:t>
            </a:r>
            <a:r>
              <a:rPr lang="ko-KR" altLang="en-US" sz="1600" u="sng" dirty="0"/>
              <a:t>설계과제</a:t>
            </a:r>
            <a:br>
              <a:rPr lang="en-US" altLang="ko-KR" dirty="0"/>
            </a:br>
            <a:r>
              <a:rPr lang="ko-KR" altLang="en-US" dirty="0"/>
              <a:t>초음파 센서를 이용한 스피드 건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ko-KR" altLang="en-US" sz="2000" dirty="0"/>
              <a:t>윤준영 </a:t>
            </a:r>
            <a:r>
              <a:rPr lang="en-US" altLang="ko-KR" sz="2000" dirty="0"/>
              <a:t>(2016121150; 50%), </a:t>
            </a:r>
            <a:r>
              <a:rPr lang="ko-KR" altLang="en-US" sz="2000" dirty="0"/>
              <a:t>최용훈 </a:t>
            </a:r>
            <a:r>
              <a:rPr lang="en-US" altLang="ko-KR" sz="2000" dirty="0"/>
              <a:t>(2017124218; 50%)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1747065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 시연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두 번째 영상은 평면에서 캔을 이용하여 과속 카메라처럼 실험한 결과이다</a:t>
            </a:r>
            <a:r>
              <a:rPr lang="en-US" altLang="ko-KR" dirty="0"/>
              <a:t>. </a:t>
            </a:r>
            <a:r>
              <a:rPr lang="ko-KR" altLang="en-US" dirty="0"/>
              <a:t>결과는 </a:t>
            </a:r>
            <a:r>
              <a:rPr lang="en-US" altLang="ko-KR" dirty="0"/>
              <a:t>2.6km/h</a:t>
            </a:r>
            <a:r>
              <a:rPr lang="ko-KR" altLang="en-US" dirty="0"/>
              <a:t>인 것을 확인할 수 있었다</a:t>
            </a:r>
            <a:r>
              <a:rPr lang="en-US" altLang="ko-KR" dirty="0"/>
              <a:t>. 2.6km/h</a:t>
            </a:r>
            <a:r>
              <a:rPr lang="ko-KR" altLang="en-US" dirty="0"/>
              <a:t>는 </a:t>
            </a:r>
            <a:r>
              <a:rPr lang="en-US" altLang="ko-KR" dirty="0"/>
              <a:t>m/s</a:t>
            </a:r>
            <a:r>
              <a:rPr lang="ko-KR" altLang="en-US" dirty="0"/>
              <a:t>로 환산하면 </a:t>
            </a:r>
            <a:r>
              <a:rPr lang="en-US" altLang="ko-KR" dirty="0"/>
              <a:t>0.72m/s</a:t>
            </a:r>
            <a:r>
              <a:rPr lang="ko-KR" altLang="en-US" dirty="0"/>
              <a:t>로 </a:t>
            </a:r>
            <a:r>
              <a:rPr lang="en-US" altLang="ko-KR" dirty="0"/>
              <a:t>1</a:t>
            </a:r>
            <a:r>
              <a:rPr lang="ko-KR" altLang="en-US" dirty="0"/>
              <a:t>초당 </a:t>
            </a:r>
            <a:r>
              <a:rPr lang="en-US" altLang="ko-KR" dirty="0"/>
              <a:t>72cm</a:t>
            </a:r>
            <a:r>
              <a:rPr lang="ko-KR" altLang="en-US" dirty="0"/>
              <a:t>를 이동한 것과 같다</a:t>
            </a:r>
            <a:r>
              <a:rPr lang="en-US" altLang="ko-KR" dirty="0"/>
              <a:t>.</a:t>
            </a:r>
            <a:r>
              <a:rPr lang="ko-KR" altLang="en-US" dirty="0"/>
              <a:t> 카메라</a:t>
            </a:r>
            <a:r>
              <a:rPr lang="en-US" altLang="ko-KR" dirty="0"/>
              <a:t>, </a:t>
            </a:r>
            <a:r>
              <a:rPr lang="ko-KR" altLang="en-US" dirty="0"/>
              <a:t>자</a:t>
            </a:r>
            <a:r>
              <a:rPr lang="en-US" altLang="ko-KR" dirty="0"/>
              <a:t>, </a:t>
            </a:r>
            <a:r>
              <a:rPr lang="ko-KR" altLang="en-US" dirty="0"/>
              <a:t>스톱워치를 사용하여 실제 속도를 측정한 결과 </a:t>
            </a:r>
            <a:r>
              <a:rPr lang="en-US" altLang="ko-KR" dirty="0"/>
              <a:t>1</a:t>
            </a:r>
            <a:r>
              <a:rPr lang="ko-KR" altLang="en-US" dirty="0"/>
              <a:t>초 동안 </a:t>
            </a:r>
            <a:r>
              <a:rPr lang="en-US" altLang="ko-KR" dirty="0"/>
              <a:t>35cm</a:t>
            </a:r>
            <a:r>
              <a:rPr lang="ko-KR" altLang="en-US" dirty="0"/>
              <a:t>를 이동한 것을 확인할 수 있는데 약 </a:t>
            </a:r>
            <a:r>
              <a:rPr lang="en-US" altLang="ko-KR" dirty="0"/>
              <a:t>2</a:t>
            </a:r>
            <a:r>
              <a:rPr lang="ko-KR" altLang="en-US" dirty="0"/>
              <a:t>배 가량 속도가 빠르게 측정된 것을 확인할 수 있었다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이는 초음파 센서가 </a:t>
            </a:r>
            <a:r>
              <a:rPr lang="en-US" altLang="ko-KR" dirty="0"/>
              <a:t>echo </a:t>
            </a:r>
            <a:r>
              <a:rPr lang="ko-KR" altLang="en-US" dirty="0"/>
              <a:t>신호를 감지할 때</a:t>
            </a:r>
            <a:r>
              <a:rPr lang="en-US" altLang="ko-KR" dirty="0"/>
              <a:t>, </a:t>
            </a:r>
            <a:r>
              <a:rPr lang="ko-KR" altLang="en-US" dirty="0"/>
              <a:t>정면의 신호만 읽는 것이 아니라 어느정도 각도가 있는 신호도 읽기 때문에 두 번째 센서가 측정해야 하는 지점보다 더 앞에 있는 물체의 신호를 측정하여 </a:t>
            </a:r>
            <a:r>
              <a:rPr lang="en-US" altLang="ko-KR" dirty="0"/>
              <a:t>time difference</a:t>
            </a:r>
            <a:r>
              <a:rPr lang="ko-KR" altLang="en-US" dirty="0"/>
              <a:t>가 </a:t>
            </a:r>
            <a:br>
              <a:rPr lang="en-US" altLang="ko-KR" dirty="0"/>
            </a:br>
            <a:r>
              <a:rPr lang="ko-KR" altLang="en-US" dirty="0"/>
              <a:t>적게 측정되었고 그래서 속도가</a:t>
            </a:r>
            <a:br>
              <a:rPr lang="en-US" altLang="ko-KR" dirty="0"/>
            </a:br>
            <a:r>
              <a:rPr lang="ko-KR" altLang="en-US" dirty="0"/>
              <a:t>크게 측정되는 것을 알 수 있었다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10</a:t>
            </a:fld>
            <a:endParaRPr lang="ko-KR" altLang="en-US" dirty="0"/>
          </a:p>
        </p:txBody>
      </p:sp>
      <p:pic>
        <p:nvPicPr>
          <p:cNvPr id="6" name="그림 5" descr="텍스트, 실내, 전자기기이(가) 표시된 사진&#10;&#10;자동 생성된 설명">
            <a:extLst>
              <a:ext uri="{FF2B5EF4-FFF2-40B4-BE49-F238E27FC236}">
                <a16:creationId xmlns:a16="http://schemas.microsoft.com/office/drawing/2014/main" id="{6A837DF0-0911-E4BA-FBDA-29E6810B0B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4385265"/>
            <a:ext cx="3528392" cy="19759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8510247-D29C-22A6-7972-51A717C38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784" y="5827765"/>
            <a:ext cx="2028825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6726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설계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설계의 동기 및 배경</a:t>
            </a:r>
          </a:p>
          <a:p>
            <a:pPr marL="0" indent="0">
              <a:buNone/>
            </a:pPr>
            <a:r>
              <a:rPr lang="en-US" altLang="ko-KR" dirty="0"/>
              <a:t>Design Guidelines</a:t>
            </a:r>
            <a:r>
              <a:rPr lang="ko-KR" altLang="en-US" dirty="0"/>
              <a:t>를 지키며 실용적인 디자인을 생각하던 중 </a:t>
            </a:r>
            <a:r>
              <a:rPr lang="en-US" altLang="ko-KR" dirty="0"/>
              <a:t>speed gun</a:t>
            </a:r>
            <a:r>
              <a:rPr lang="ko-KR" altLang="en-US" dirty="0"/>
              <a:t>이 떠올랐다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speed gun</a:t>
            </a:r>
            <a:r>
              <a:rPr lang="ko-KR" altLang="en-US" dirty="0"/>
              <a:t>의 경우 속도를 측정해야 하므로 </a:t>
            </a:r>
            <a:r>
              <a:rPr lang="en-US" altLang="ko-KR" dirty="0"/>
              <a:t>interval timer</a:t>
            </a:r>
            <a:r>
              <a:rPr lang="ko-KR" altLang="en-US" dirty="0"/>
              <a:t>를 사용하고 또한 버튼을 눌러 원할 때만 측정하므로 </a:t>
            </a:r>
            <a:r>
              <a:rPr lang="en-US" altLang="ko-KR" dirty="0"/>
              <a:t>interrupt handling </a:t>
            </a:r>
            <a:r>
              <a:rPr lang="ko-KR" altLang="en-US" dirty="0"/>
              <a:t>방식으로 구현할 수 있기 때문이다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이러한 이유로 설계 주제를 </a:t>
            </a:r>
            <a:r>
              <a:rPr lang="en-US" altLang="ko-KR" dirty="0"/>
              <a:t>speed gun</a:t>
            </a:r>
            <a:r>
              <a:rPr lang="ko-KR" altLang="en-US" dirty="0"/>
              <a:t>으로 선택하였다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설계 목표</a:t>
            </a:r>
          </a:p>
          <a:p>
            <a:pPr marL="0" indent="0">
              <a:buNone/>
            </a:pPr>
            <a:r>
              <a:rPr lang="en-US" altLang="ko-KR" dirty="0"/>
              <a:t>1. lab1 ~ lab8</a:t>
            </a:r>
            <a:r>
              <a:rPr lang="ko-KR" altLang="en-US" dirty="0"/>
              <a:t>을 진행하며 배웠던 </a:t>
            </a:r>
            <a:r>
              <a:rPr lang="en-US" altLang="ko-KR" dirty="0"/>
              <a:t>interval timer, interrupt handler</a:t>
            </a:r>
            <a:r>
              <a:rPr lang="ko-KR" altLang="en-US" dirty="0"/>
              <a:t>를 사용하여 설계한다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초음파 센서를 사용하므로 이를 위한 </a:t>
            </a:r>
            <a:r>
              <a:rPr lang="en-US" altLang="ko-KR" dirty="0"/>
              <a:t>GPIO </a:t>
            </a:r>
            <a:r>
              <a:rPr lang="ko-KR" altLang="en-US" dirty="0"/>
              <a:t>포트의 사용법을 익힌다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397809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설계 내용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/>
              <a:t>ㅁㄴㅇ</a:t>
            </a:r>
            <a:endParaRPr lang="en-US" altLang="ko-KR" dirty="0"/>
          </a:p>
          <a:p>
            <a:pPr lvl="1"/>
            <a:r>
              <a:rPr lang="ko-KR" altLang="en-US" sz="2000" dirty="0"/>
              <a:t>일반적인 스피드 건은 도플러 효과를 이용하여 속도를 측정하지만</a:t>
            </a:r>
            <a:r>
              <a:rPr lang="en-US" altLang="ko-KR" sz="2000" dirty="0"/>
              <a:t>, </a:t>
            </a:r>
            <a:r>
              <a:rPr lang="ko-KR" altLang="en-US" sz="2000" dirty="0"/>
              <a:t>주파수 변화를 이용하지 않고 초음파 센서 두 개를 이용하여 속도를 측정할 수 있다</a:t>
            </a:r>
            <a:r>
              <a:rPr lang="en-US" altLang="ko-KR" sz="2000" dirty="0"/>
              <a:t>. </a:t>
            </a:r>
            <a:r>
              <a:rPr lang="ko-KR" altLang="en-US" sz="2000" dirty="0"/>
              <a:t>초음파 센서는 물체와의 거리를 측정할 수 있어</a:t>
            </a:r>
            <a:r>
              <a:rPr lang="en-US" altLang="ko-KR" sz="2000" dirty="0"/>
              <a:t>, </a:t>
            </a:r>
            <a:r>
              <a:rPr lang="ko-KR" altLang="en-US" sz="2000" dirty="0"/>
              <a:t>두 초음파 센서를 다른 각도로 설치하여 두 초음파 센서의 신호의 변화가 일어나는 시간의 차이를 이용하여 속도를 측정하는 장치를 설계하였다</a:t>
            </a:r>
            <a:r>
              <a:rPr lang="en-US" altLang="ko-KR" sz="200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3</a:t>
            </a:fld>
            <a:endParaRPr lang="ko-KR" altLang="en-US" dirty="0"/>
          </a:p>
        </p:txBody>
      </p:sp>
      <p:sp>
        <p:nvSpPr>
          <p:cNvPr id="5" name="슬라이드 번호 개체 틀 3">
            <a:extLst>
              <a:ext uri="{FF2B5EF4-FFF2-40B4-BE49-F238E27FC236}">
                <a16:creationId xmlns:a16="http://schemas.microsoft.com/office/drawing/2014/main" id="{5FF9B22F-DF4A-98D3-A0B5-1EEAEF5DFBF2}"/>
              </a:ext>
            </a:extLst>
          </p:cNvPr>
          <p:cNvSpPr txBox="1">
            <a:spLocks/>
          </p:cNvSpPr>
          <p:nvPr/>
        </p:nvSpPr>
        <p:spPr>
          <a:xfrm>
            <a:off x="-1488" y="6590285"/>
            <a:ext cx="1981200" cy="268774"/>
          </a:xfrm>
          <a:prstGeom prst="rect">
            <a:avLst/>
          </a:prstGeom>
        </p:spPr>
        <p:txBody>
          <a:bodyPr vert="horz" anchor="ctr" anchorCtr="0"/>
          <a:lstStyle>
            <a:defPPr>
              <a:defRPr lang="ko-KR"/>
            </a:defPPr>
            <a:lvl1pPr marL="0" algn="l" defTabSz="914400" rtl="0" eaLnBrk="1" latinLnBrk="0" hangingPunct="1">
              <a:defRPr kumimoji="0" sz="1400" b="0" i="0" kern="120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3</a:t>
            </a:fld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9065D38-018F-E2FC-E13A-A3E8E09184A0}"/>
              </a:ext>
            </a:extLst>
          </p:cNvPr>
          <p:cNvGrpSpPr>
            <a:grpSpLocks noChangeAspect="1"/>
          </p:cNvGrpSpPr>
          <p:nvPr/>
        </p:nvGrpSpPr>
        <p:grpSpPr>
          <a:xfrm>
            <a:off x="402434" y="3855096"/>
            <a:ext cx="3939867" cy="2293703"/>
            <a:chOff x="1115616" y="1946494"/>
            <a:chExt cx="4896544" cy="2850659"/>
          </a:xfrm>
        </p:grpSpPr>
        <p:pic>
          <p:nvPicPr>
            <p:cNvPr id="7" name="Picture 6" descr="아두이노 초음파 센서 HC-SR04 - 옥션">
              <a:extLst>
                <a:ext uri="{FF2B5EF4-FFF2-40B4-BE49-F238E27FC236}">
                  <a16:creationId xmlns:a16="http://schemas.microsoft.com/office/drawing/2014/main" id="{70BB6A4D-04C8-5175-D9D8-49AF3322904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4500" r="93167">
                          <a14:foregroundMark x1="10500" y1="40667" x2="9333" y2="46333"/>
                          <a14:foregroundMark x1="6833" y1="43333" x2="14333" y2="68000"/>
                          <a14:foregroundMark x1="87833" y1="33667" x2="77000" y2="55500"/>
                          <a14:foregroundMark x1="6000" y1="59167" x2="14667" y2="68167"/>
                          <a14:foregroundMark x1="10667" y1="68667" x2="5500" y2="62667"/>
                          <a14:foregroundMark x1="90333" y1="41833" x2="89000" y2="51500"/>
                          <a14:foregroundMark x1="93167" y1="47000" x2="92500" y2="55500"/>
                          <a14:foregroundMark x1="8000" y1="42167" x2="5167" y2="46167"/>
                          <a14:foregroundMark x1="4500" y1="42000" x2="5667" y2="45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051"/>
            <a:stretch/>
          </p:blipFill>
          <p:spPr bwMode="auto">
            <a:xfrm flipH="1">
              <a:off x="1276922" y="1946494"/>
              <a:ext cx="1330724" cy="11570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아두이노 초음파 센서 HC-SR04 - 옥션">
              <a:extLst>
                <a:ext uri="{FF2B5EF4-FFF2-40B4-BE49-F238E27FC236}">
                  <a16:creationId xmlns:a16="http://schemas.microsoft.com/office/drawing/2014/main" id="{9E5A58D9-48EE-47EF-FCC3-34D1874DD3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4500" r="93167">
                          <a14:foregroundMark x1="10500" y1="40667" x2="9333" y2="46333"/>
                          <a14:foregroundMark x1="6833" y1="43333" x2="14333" y2="68000"/>
                          <a14:foregroundMark x1="87833" y1="33667" x2="77000" y2="55500"/>
                          <a14:foregroundMark x1="6000" y1="59167" x2="14667" y2="68167"/>
                          <a14:foregroundMark x1="10667" y1="68667" x2="5500" y2="62667"/>
                          <a14:foregroundMark x1="90333" y1="41833" x2="89000" y2="51500"/>
                          <a14:foregroundMark x1="93167" y1="47000" x2="92500" y2="55500"/>
                          <a14:foregroundMark x1="8000" y1="42167" x2="5167" y2="46167"/>
                          <a14:foregroundMark x1="4500" y1="42000" x2="5667" y2="45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1115616" y="2348879"/>
              <a:ext cx="1330724" cy="11236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1A1710DF-07A4-A66E-B975-3AF41FD41025}"/>
                </a:ext>
              </a:extLst>
            </p:cNvPr>
            <p:cNvCxnSpPr>
              <a:cxnSpLocks/>
            </p:cNvCxnSpPr>
            <p:nvPr/>
          </p:nvCxnSpPr>
          <p:spPr>
            <a:xfrm>
              <a:off x="2195736" y="2924944"/>
              <a:ext cx="1368152" cy="1254007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8DD85DFB-8941-7DE1-8884-7375F4C29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15616" y="4267082"/>
              <a:ext cx="489654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화살표 연결선 10">
              <a:extLst>
                <a:ext uri="{FF2B5EF4-FFF2-40B4-BE49-F238E27FC236}">
                  <a16:creationId xmlns:a16="http://schemas.microsoft.com/office/drawing/2014/main" id="{31027776-DDA3-1BF2-BF2C-898F7A76E72C}"/>
                </a:ext>
              </a:extLst>
            </p:cNvPr>
            <p:cNvCxnSpPr>
              <a:cxnSpLocks/>
            </p:cNvCxnSpPr>
            <p:nvPr/>
          </p:nvCxnSpPr>
          <p:spPr>
            <a:xfrm>
              <a:off x="2339752" y="2492896"/>
              <a:ext cx="3024336" cy="1686055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D8D5D3A9-5273-057D-5CAC-A3F02CCC098F}"/>
                </a:ext>
              </a:extLst>
            </p:cNvPr>
            <p:cNvCxnSpPr>
              <a:cxnSpLocks/>
            </p:cNvCxnSpPr>
            <p:nvPr/>
          </p:nvCxnSpPr>
          <p:spPr>
            <a:xfrm>
              <a:off x="2158308" y="2911432"/>
              <a:ext cx="1618755" cy="912188"/>
            </a:xfrm>
            <a:prstGeom prst="straightConnector1">
              <a:avLst/>
            </a:prstGeom>
            <a:ln w="9525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762DD88-CC44-556A-4EFE-16140E8517B0}"/>
                </a:ext>
              </a:extLst>
            </p:cNvPr>
            <p:cNvSpPr txBox="1"/>
            <p:nvPr/>
          </p:nvSpPr>
          <p:spPr>
            <a:xfrm>
              <a:off x="2653139" y="3213873"/>
              <a:ext cx="323143" cy="3251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altLang="ko-KR" sz="1100" b="0" i="0" dirty="0">
                  <a:solidFill>
                    <a:srgbClr val="4D5156"/>
                  </a:solidFill>
                  <a:effectLst/>
                  <a:latin typeface="Apple SD Gothic Neo"/>
                </a:rPr>
                <a:t>θ</a:t>
              </a:r>
              <a:endParaRPr lang="ko-KR" altLang="en-US" sz="1100" dirty="0"/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7EC36064-42C5-BF9B-B28D-957720EA8970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 flipH="1" flipV="1">
              <a:off x="1780978" y="2348879"/>
              <a:ext cx="3511102" cy="1830072"/>
            </a:xfrm>
            <a:prstGeom prst="straightConnector1">
              <a:avLst/>
            </a:prstGeom>
            <a:ln>
              <a:solidFill>
                <a:srgbClr val="FF7C8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CBE8C346-DB56-DB4E-7786-10A071689E6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47664" y="2852936"/>
              <a:ext cx="1926927" cy="1326015"/>
            </a:xfrm>
            <a:prstGeom prst="straightConnector1">
              <a:avLst/>
            </a:prstGeom>
            <a:ln>
              <a:solidFill>
                <a:srgbClr val="FF7C8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6" name="잉크 15">
                  <a:extLst>
                    <a:ext uri="{FF2B5EF4-FFF2-40B4-BE49-F238E27FC236}">
                      <a16:creationId xmlns:a16="http://schemas.microsoft.com/office/drawing/2014/main" id="{F1089662-A308-64BB-ACA5-AA719E5A6968}"/>
                    </a:ext>
                  </a:extLst>
                </p14:cNvPr>
                <p14:cNvContentPartPr/>
                <p14:nvPr/>
              </p14:nvContentPartPr>
              <p14:xfrm>
                <a:off x="2622720" y="3200221"/>
                <a:ext cx="60840" cy="100440"/>
              </p14:xfrm>
            </p:contentPart>
          </mc:Choice>
          <mc:Fallback xmlns="">
            <p:pic>
              <p:nvPicPr>
                <p:cNvPr id="16" name="잉크 15">
                  <a:extLst>
                    <a:ext uri="{FF2B5EF4-FFF2-40B4-BE49-F238E27FC236}">
                      <a16:creationId xmlns:a16="http://schemas.microsoft.com/office/drawing/2014/main" id="{F1089662-A308-64BB-ACA5-AA719E5A6968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617352" y="3194864"/>
                  <a:ext cx="71576" cy="111154"/>
                </a:xfrm>
                <a:prstGeom prst="rect">
                  <a:avLst/>
                </a:prstGeom>
              </p:spPr>
            </p:pic>
          </mc:Fallback>
        </mc:AlternateContent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CEDC3FC-8013-62A6-57D0-32475C729B36}"/>
                </a:ext>
              </a:extLst>
            </p:cNvPr>
            <p:cNvCxnSpPr>
              <a:cxnSpLocks/>
            </p:cNvCxnSpPr>
            <p:nvPr/>
          </p:nvCxnSpPr>
          <p:spPr>
            <a:xfrm>
              <a:off x="3563888" y="4178951"/>
              <a:ext cx="0" cy="474185"/>
            </a:xfrm>
            <a:prstGeom prst="line">
              <a:avLst/>
            </a:prstGeom>
            <a:ln w="1270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141B29E6-A972-488B-448F-C83B62C46487}"/>
                </a:ext>
              </a:extLst>
            </p:cNvPr>
            <p:cNvCxnSpPr>
              <a:cxnSpLocks/>
            </p:cNvCxnSpPr>
            <p:nvPr/>
          </p:nvCxnSpPr>
          <p:spPr>
            <a:xfrm>
              <a:off x="5364088" y="4208529"/>
              <a:ext cx="0" cy="444607"/>
            </a:xfrm>
            <a:prstGeom prst="line">
              <a:avLst/>
            </a:prstGeom>
            <a:ln w="1270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FEE1B05A-8AA0-EB01-ED14-E8245D7C5E33}"/>
                </a:ext>
              </a:extLst>
            </p:cNvPr>
            <p:cNvCxnSpPr>
              <a:cxnSpLocks/>
            </p:cNvCxnSpPr>
            <p:nvPr/>
          </p:nvCxnSpPr>
          <p:spPr>
            <a:xfrm>
              <a:off x="3563888" y="4535954"/>
              <a:ext cx="1800200" cy="0"/>
            </a:xfrm>
            <a:prstGeom prst="straightConnector1">
              <a:avLst/>
            </a:prstGeom>
            <a:ln w="25400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A8E39A8-68E8-5606-8324-636393E759C7}"/>
                </a:ext>
              </a:extLst>
            </p:cNvPr>
            <p:cNvSpPr txBox="1"/>
            <p:nvPr/>
          </p:nvSpPr>
          <p:spPr>
            <a:xfrm>
              <a:off x="3950355" y="4535543"/>
              <a:ext cx="69602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/>
                <a:t>distance</a:t>
              </a:r>
              <a:endParaRPr lang="ko-KR" altLang="en-US" sz="1100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4EBB7C3-E4C9-E6FB-D33C-8DCB391A5F0A}"/>
              </a:ext>
            </a:extLst>
          </p:cNvPr>
          <p:cNvGrpSpPr/>
          <p:nvPr/>
        </p:nvGrpSpPr>
        <p:grpSpPr>
          <a:xfrm>
            <a:off x="4997482" y="3468825"/>
            <a:ext cx="2691649" cy="1872223"/>
            <a:chOff x="5042648" y="4196884"/>
            <a:chExt cx="2691649" cy="1872223"/>
          </a:xfrm>
        </p:grpSpPr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221D8513-AB14-323B-7C34-9B55ACE1B7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54469" y="5058110"/>
              <a:ext cx="221312" cy="171496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454FE5A4-4209-D187-E734-68A31C5759A6}"/>
                </a:ext>
              </a:extLst>
            </p:cNvPr>
            <p:cNvCxnSpPr/>
            <p:nvPr/>
          </p:nvCxnSpPr>
          <p:spPr>
            <a:xfrm flipH="1">
              <a:off x="6070493" y="4827220"/>
              <a:ext cx="144016" cy="193429"/>
            </a:xfrm>
            <a:prstGeom prst="line">
              <a:avLst/>
            </a:prstGeom>
            <a:ln w="25400">
              <a:solidFill>
                <a:srgbClr val="0F6FC6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1F20588A-8236-04FB-FF28-BB6C9D19BFE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50413" y="4372577"/>
              <a:ext cx="2376264" cy="165161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6FFD9BD4-EA4A-9223-5103-847AEEDA7B4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50413" y="4372577"/>
              <a:ext cx="1368152" cy="166075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A78B2523-2ADA-0386-F7D6-9D1D470145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90181" y="6025709"/>
              <a:ext cx="1044116" cy="7972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C172092-420A-C39F-6588-4553893C89AE}"/>
                </a:ext>
              </a:extLst>
            </p:cNvPr>
            <p:cNvSpPr txBox="1"/>
            <p:nvPr/>
          </p:nvSpPr>
          <p:spPr>
            <a:xfrm>
              <a:off x="5150868" y="4196884"/>
              <a:ext cx="2535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altLang="ko-KR" sz="1000" b="0" i="0" dirty="0">
                  <a:solidFill>
                    <a:srgbClr val="4D5156"/>
                  </a:solidFill>
                  <a:effectLst/>
                  <a:latin typeface="Apple SD Gothic Neo"/>
                </a:rPr>
                <a:t>θ</a:t>
              </a:r>
              <a:endParaRPr lang="ko-KR" altLang="en-US" sz="10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104B1FB-1766-7115-ADE0-E76AA50F901B}"/>
                </a:ext>
              </a:extLst>
            </p:cNvPr>
            <p:cNvSpPr txBox="1"/>
            <p:nvPr/>
          </p:nvSpPr>
          <p:spPr>
            <a:xfrm>
              <a:off x="7004453" y="5807497"/>
              <a:ext cx="26321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/>
                <a:t>d</a:t>
              </a:r>
              <a:endParaRPr lang="ko-KR" altLang="en-US" sz="110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9BB1681-3007-6D28-784F-F044D3C12907}"/>
                </a:ext>
              </a:extLst>
            </p:cNvPr>
            <p:cNvSpPr txBox="1"/>
            <p:nvPr/>
          </p:nvSpPr>
          <p:spPr>
            <a:xfrm>
              <a:off x="5971783" y="4581493"/>
              <a:ext cx="7825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/>
                <a:t>ultrasonic</a:t>
              </a:r>
              <a:endParaRPr lang="ko-KR" altLang="en-US" sz="110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85BC7F-852B-90FF-4904-53E9890BC2E3}"/>
                </a:ext>
              </a:extLst>
            </p:cNvPr>
            <p:cNvSpPr txBox="1"/>
            <p:nvPr/>
          </p:nvSpPr>
          <p:spPr>
            <a:xfrm>
              <a:off x="5287906" y="5183003"/>
              <a:ext cx="7825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/>
                <a:t>ultrasonic</a:t>
              </a:r>
              <a:endParaRPr lang="ko-KR" altLang="en-US" sz="1100"/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1" name="잉크 30">
                  <a:extLst>
                    <a:ext uri="{FF2B5EF4-FFF2-40B4-BE49-F238E27FC236}">
                      <a16:creationId xmlns:a16="http://schemas.microsoft.com/office/drawing/2014/main" id="{E6DE4977-BFD0-695A-A3F2-5A2A347F1A6F}"/>
                    </a:ext>
                  </a:extLst>
                </p14:cNvPr>
                <p14:cNvContentPartPr/>
                <p14:nvPr/>
              </p14:nvContentPartPr>
              <p14:xfrm>
                <a:off x="5594528" y="4592268"/>
                <a:ext cx="57960" cy="56880"/>
              </p14:xfrm>
            </p:contentPart>
          </mc:Choice>
          <mc:Fallback xmlns="">
            <p:pic>
              <p:nvPicPr>
                <p:cNvPr id="67" name="잉크 66">
                  <a:extLst>
                    <a:ext uri="{FF2B5EF4-FFF2-40B4-BE49-F238E27FC236}">
                      <a16:creationId xmlns:a16="http://schemas.microsoft.com/office/drawing/2014/main" id="{64E6DA0C-2678-2AEA-3839-11FF250B508E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590208" y="4587948"/>
                  <a:ext cx="66600" cy="65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32" name="잉크 31">
                  <a:extLst>
                    <a:ext uri="{FF2B5EF4-FFF2-40B4-BE49-F238E27FC236}">
                      <a16:creationId xmlns:a16="http://schemas.microsoft.com/office/drawing/2014/main" id="{1D5A2713-C00C-92E0-ECE7-3108F11A05B6}"/>
                    </a:ext>
                  </a:extLst>
                </p14:cNvPr>
                <p14:cNvContentPartPr/>
                <p14:nvPr/>
              </p14:nvContentPartPr>
              <p14:xfrm>
                <a:off x="5042648" y="5001948"/>
                <a:ext cx="360" cy="360"/>
              </p14:xfrm>
            </p:contentPart>
          </mc:Choice>
          <mc:Fallback xmlns="">
            <p:pic>
              <p:nvPicPr>
                <p:cNvPr id="68" name="잉크 67">
                  <a:extLst>
                    <a:ext uri="{FF2B5EF4-FFF2-40B4-BE49-F238E27FC236}">
                      <a16:creationId xmlns:a16="http://schemas.microsoft.com/office/drawing/2014/main" id="{14E79FA4-CEE2-E1FE-F58A-EFBB25B554EB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038328" y="4997628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E300D18-7B6B-86E8-D2BC-F44A8921B53E}"/>
                </a:ext>
              </a:extLst>
            </p:cNvPr>
            <p:cNvSpPr txBox="1"/>
            <p:nvPr/>
          </p:nvSpPr>
          <p:spPr>
            <a:xfrm>
              <a:off x="5481855" y="4653512"/>
              <a:ext cx="2359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/>
                <a:t>r</a:t>
              </a:r>
              <a:endParaRPr lang="ko-KR" altLang="en-US" sz="110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BE40F1D-A747-6BC6-7A8C-4817742552B7}"/>
                </a:ext>
              </a:extLst>
            </p:cNvPr>
            <p:cNvSpPr txBox="1"/>
            <p:nvPr/>
          </p:nvSpPr>
          <p:spPr>
            <a:xfrm>
              <a:off x="5679199" y="4450688"/>
              <a:ext cx="2359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/>
                <a:t>r</a:t>
              </a:r>
              <a:endParaRPr lang="ko-KR" altLang="en-US" sz="110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EB83B42-1250-FB8D-CC9B-42945F0E1038}"/>
                </a:ext>
              </a:extLst>
            </p:cNvPr>
            <p:cNvSpPr txBox="1"/>
            <p:nvPr/>
          </p:nvSpPr>
          <p:spPr>
            <a:xfrm>
              <a:off x="6690081" y="5143858"/>
              <a:ext cx="25840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/>
                <a:t>a</a:t>
              </a:r>
              <a:endParaRPr lang="ko-KR" altLang="en-US" sz="110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05C4731-CC69-5D6C-1DD0-893392C488CF}"/>
                </a:ext>
              </a:extLst>
            </p:cNvPr>
            <p:cNvSpPr txBox="1"/>
            <p:nvPr/>
          </p:nvSpPr>
          <p:spPr>
            <a:xfrm>
              <a:off x="6133398" y="5520575"/>
              <a:ext cx="26321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/>
                <a:t>b</a:t>
              </a:r>
              <a:endParaRPr lang="ko-KR" altLang="en-US" sz="110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73EA2D4-926A-BB8B-0A17-0D36F7EF9B1E}"/>
                  </a:ext>
                </a:extLst>
              </p:cNvPr>
              <p:cNvSpPr txBox="1"/>
              <p:nvPr/>
            </p:nvSpPr>
            <p:spPr>
              <a:xfrm>
                <a:off x="4596742" y="5446213"/>
                <a:ext cx="3919856" cy="2609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altLang="ko-KR" sz="140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altLang="ko-KR" sz="140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altLang="ko-KR" sz="1400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−2</m:t>
                          </m:r>
                          <m:d>
                            <m:dPr>
                              <m:ctrlP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d>
                          <m:d>
                            <m:dPr>
                              <m:ctrlP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d>
                          <m:func>
                            <m:funcPr>
                              <m:ctrlPr>
                                <a:rPr lang="en-US" altLang="ko-KR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altLang="ko-KR" sz="1400" b="0" i="0" smtClean="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r>
                                <m:rPr>
                                  <m:nor/>
                                </m:rPr>
                                <a:rPr lang="el-GR" altLang="ko-KR" sz="1400" dirty="0">
                                  <a:solidFill>
                                    <a:srgbClr val="4D5156"/>
                                  </a:solidFill>
                                  <a:latin typeface="Apple SD Gothic Neo"/>
                                </a:rPr>
                                <m:t>θ</m:t>
                              </m:r>
                            </m:e>
                          </m:func>
                        </m:e>
                      </m:rad>
                    </m:oMath>
                  </m:oMathPara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73EA2D4-926A-BB8B-0A17-0D36F7EF9B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96742" y="5446213"/>
                <a:ext cx="3919856" cy="260905"/>
              </a:xfrm>
              <a:prstGeom prst="rect">
                <a:avLst/>
              </a:prstGeom>
              <a:blipFill>
                <a:blip r:embed="rId12"/>
                <a:stretch>
                  <a:fillRect b="-69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AC108DC5-B212-0289-8981-B79AFDC61D0D}"/>
                  </a:ext>
                </a:extLst>
              </p:cNvPr>
              <p:cNvSpPr txBox="1"/>
              <p:nvPr/>
            </p:nvSpPr>
            <p:spPr>
              <a:xfrm>
                <a:off x="4604500" y="5722292"/>
                <a:ext cx="925703" cy="44537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altLang="ko-KR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sz="1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ko-KR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altLang="ko-KR" sz="14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altLang="ko-KR" sz="1400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altLang="ko-KR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sz="1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altLang="ko-KR" sz="1400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ko-KR" altLang="en-US"/>
              </a:p>
            </p:txBody>
          </p:sp>
        </mc:Choice>
        <mc:Fallback xmlns=""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AC108DC5-B212-0289-8981-B79AFDC61D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4500" y="5722292"/>
                <a:ext cx="925703" cy="445378"/>
              </a:xfrm>
              <a:prstGeom prst="rect">
                <a:avLst/>
              </a:prstGeom>
              <a:blipFill>
                <a:blip r:embed="rId13"/>
                <a:stretch>
                  <a:fillRect l="-1316" t="-1370" b="-82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205402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설계 내용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작동 순서</a:t>
            </a:r>
            <a:endParaRPr lang="en-US" altLang="ko-KR" dirty="0"/>
          </a:p>
          <a:p>
            <a:pPr lvl="1"/>
            <a:r>
              <a:rPr lang="en-US" altLang="ko-KR" dirty="0"/>
              <a:t>State 0(Initialize) :</a:t>
            </a:r>
            <a:r>
              <a:rPr lang="ko-KR" altLang="en-US" dirty="0"/>
              <a:t> 작동을 시작하면 초기 변수를 설정하고 </a:t>
            </a:r>
            <a:r>
              <a:rPr lang="en-US" altLang="ko-KR" dirty="0"/>
              <a:t>pushbutton</a:t>
            </a:r>
            <a:r>
              <a:rPr lang="ko-KR" altLang="en-US" dirty="0"/>
              <a:t>과 </a:t>
            </a:r>
            <a:r>
              <a:rPr lang="en-US" altLang="ko-KR" dirty="0"/>
              <a:t>timer</a:t>
            </a:r>
            <a:r>
              <a:rPr lang="ko-KR" altLang="en-US" dirty="0"/>
              <a:t>인터럽트를 설정한다</a:t>
            </a:r>
            <a:r>
              <a:rPr lang="en-US" altLang="ko-KR" dirty="0"/>
              <a:t>. Pixel buffer</a:t>
            </a:r>
            <a:r>
              <a:rPr lang="ko-KR" altLang="en-US" dirty="0"/>
              <a:t>로 </a:t>
            </a:r>
            <a:r>
              <a:rPr lang="en-US" altLang="ko-KR" dirty="0"/>
              <a:t>VGA</a:t>
            </a:r>
            <a:r>
              <a:rPr lang="ko-KR" altLang="en-US" dirty="0"/>
              <a:t>케이블을 통해 </a:t>
            </a:r>
            <a:r>
              <a:rPr lang="en-US" altLang="ko-KR" dirty="0"/>
              <a:t>“Speed Gun”</a:t>
            </a:r>
            <a:r>
              <a:rPr lang="ko-KR" altLang="en-US" dirty="0"/>
              <a:t>을 출력한다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State 1(Calibration 1) : Pushbutton</a:t>
            </a:r>
            <a:r>
              <a:rPr lang="ko-KR" altLang="en-US" dirty="0"/>
              <a:t>에 입력이 감지되면 </a:t>
            </a:r>
            <a:r>
              <a:rPr lang="en-US" altLang="ko-KR" dirty="0"/>
              <a:t>state</a:t>
            </a:r>
            <a:r>
              <a:rPr lang="ko-KR" altLang="en-US" dirty="0"/>
              <a:t>를 </a:t>
            </a:r>
            <a:r>
              <a:rPr lang="en-US" altLang="ko-KR" dirty="0"/>
              <a:t>1</a:t>
            </a:r>
            <a:r>
              <a:rPr lang="ko-KR" altLang="en-US" dirty="0"/>
              <a:t>로 변화시켜 </a:t>
            </a:r>
            <a:r>
              <a:rPr lang="en-US" altLang="ko-KR" dirty="0"/>
              <a:t>calibration </a:t>
            </a:r>
            <a:r>
              <a:rPr lang="ko-KR" altLang="en-US" dirty="0"/>
              <a:t>과정을 시작한다</a:t>
            </a:r>
            <a:r>
              <a:rPr lang="en-US" altLang="ko-KR" dirty="0"/>
              <a:t>. Timer</a:t>
            </a:r>
            <a:r>
              <a:rPr lang="ko-KR" altLang="en-US" dirty="0"/>
              <a:t> 인터럽트에서 </a:t>
            </a:r>
            <a:r>
              <a:rPr lang="en-US" altLang="ko-KR" dirty="0"/>
              <a:t>state</a:t>
            </a:r>
            <a:r>
              <a:rPr lang="ko-KR" altLang="en-US" dirty="0"/>
              <a:t>를 읽어 </a:t>
            </a:r>
            <a:r>
              <a:rPr lang="en-US" altLang="ko-KR" dirty="0"/>
              <a:t>1</a:t>
            </a:r>
            <a:r>
              <a:rPr lang="ko-KR" altLang="en-US" dirty="0"/>
              <a:t>이면 </a:t>
            </a:r>
            <a:r>
              <a:rPr lang="en-US" altLang="ko-KR" dirty="0"/>
              <a:t>JP1</a:t>
            </a:r>
            <a:r>
              <a:rPr lang="ko-KR" altLang="en-US" dirty="0"/>
              <a:t>에 연결된 초음파 센서</a:t>
            </a:r>
            <a:r>
              <a:rPr lang="en-US" altLang="ko-KR" dirty="0"/>
              <a:t>1</a:t>
            </a:r>
            <a:r>
              <a:rPr lang="ko-KR" altLang="en-US" dirty="0"/>
              <a:t>을 작동시켜 거리를 측정한 후 </a:t>
            </a:r>
            <a:r>
              <a:rPr lang="en-US" altLang="ko-KR" dirty="0"/>
              <a:t>state</a:t>
            </a:r>
            <a:r>
              <a:rPr lang="ko-KR" altLang="en-US" dirty="0"/>
              <a:t>를 </a:t>
            </a:r>
            <a:r>
              <a:rPr lang="en-US" altLang="ko-KR" dirty="0"/>
              <a:t>2</a:t>
            </a:r>
            <a:r>
              <a:rPr lang="ko-KR" altLang="en-US" dirty="0"/>
              <a:t>로 변경시킨다</a:t>
            </a:r>
            <a:r>
              <a:rPr lang="en-US" altLang="ko-KR" dirty="0"/>
              <a:t>. </a:t>
            </a:r>
            <a:r>
              <a:rPr lang="ko-KR" altLang="en-US" dirty="0"/>
              <a:t>화면에는 </a:t>
            </a:r>
            <a:r>
              <a:rPr lang="en-US" altLang="ko-KR" dirty="0"/>
              <a:t>“Calibrating...”</a:t>
            </a:r>
            <a:r>
              <a:rPr lang="ko-KR" altLang="en-US" dirty="0"/>
              <a:t>을 출력한다</a:t>
            </a:r>
            <a:r>
              <a:rPr lang="en-US" altLang="ko-KR" dirty="0"/>
              <a:t>. </a:t>
            </a:r>
            <a:r>
              <a:rPr lang="ko-KR" altLang="en-US" dirty="0"/>
              <a:t>거리를 측정할 때에는 새로운 </a:t>
            </a:r>
            <a:r>
              <a:rPr lang="en-US" altLang="ko-KR" dirty="0"/>
              <a:t>timer2</a:t>
            </a:r>
            <a:r>
              <a:rPr lang="ko-KR" altLang="en-US" dirty="0"/>
              <a:t>를 </a:t>
            </a:r>
            <a:r>
              <a:rPr lang="en-US" altLang="ko-KR" dirty="0">
                <a:solidFill>
                  <a:srgbClr val="04617B"/>
                </a:solidFill>
              </a:rPr>
              <a:t>1</a:t>
            </a:r>
            <a:r>
              <a:rPr lang="en-US" altLang="ko-KR" b="0" i="0" dirty="0">
                <a:solidFill>
                  <a:srgbClr val="04617B"/>
                </a:solidFill>
                <a:effectLst/>
              </a:rPr>
              <a:t>µs</a:t>
            </a:r>
            <a:r>
              <a:rPr lang="ko-KR" altLang="en-US" b="0" i="0" dirty="0">
                <a:solidFill>
                  <a:srgbClr val="04617B"/>
                </a:solidFill>
                <a:effectLst/>
              </a:rPr>
              <a:t>로 설정하여 측정한다</a:t>
            </a:r>
            <a:r>
              <a:rPr lang="en-US" altLang="ko-KR" b="0" i="0" dirty="0">
                <a:solidFill>
                  <a:srgbClr val="04617B"/>
                </a:solidFill>
                <a:effectLst/>
              </a:rPr>
              <a:t>.</a:t>
            </a:r>
            <a:endParaRPr lang="en-US" altLang="ko-KR" dirty="0">
              <a:solidFill>
                <a:srgbClr val="04617B"/>
              </a:solidFill>
            </a:endParaRPr>
          </a:p>
          <a:p>
            <a:pPr lvl="1"/>
            <a:r>
              <a:rPr lang="en-US" altLang="ko-KR" dirty="0"/>
              <a:t>State 2(Calibration 2) : Timer </a:t>
            </a:r>
            <a:r>
              <a:rPr lang="ko-KR" altLang="en-US" dirty="0"/>
              <a:t>인터럽트에서 </a:t>
            </a:r>
            <a:r>
              <a:rPr lang="en-US" altLang="ko-KR" dirty="0"/>
              <a:t>state</a:t>
            </a:r>
            <a:r>
              <a:rPr lang="ko-KR" altLang="en-US" dirty="0"/>
              <a:t>를 읽어 </a:t>
            </a:r>
            <a:r>
              <a:rPr lang="en-US" altLang="ko-KR" dirty="0"/>
              <a:t>2</a:t>
            </a:r>
            <a:r>
              <a:rPr lang="ko-KR" altLang="en-US" dirty="0"/>
              <a:t>이면 </a:t>
            </a:r>
            <a:r>
              <a:rPr lang="en-US" altLang="ko-KR" dirty="0"/>
              <a:t>JP2</a:t>
            </a:r>
            <a:r>
              <a:rPr lang="ko-KR" altLang="en-US" dirty="0"/>
              <a:t>에 연결된 초음파 센서</a:t>
            </a:r>
            <a:r>
              <a:rPr lang="en-US" altLang="ko-KR" dirty="0"/>
              <a:t>2</a:t>
            </a:r>
            <a:r>
              <a:rPr lang="ko-KR" altLang="en-US" dirty="0"/>
              <a:t>를 작동시켜 거리를 측정한 후 두 초음파 센서가 바라보는 곳의 </a:t>
            </a:r>
            <a:r>
              <a:rPr lang="en-US" altLang="ko-KR" dirty="0"/>
              <a:t>reference </a:t>
            </a:r>
            <a:r>
              <a:rPr lang="ko-KR" altLang="en-US" dirty="0"/>
              <a:t>거리를 계산한다</a:t>
            </a:r>
            <a:r>
              <a:rPr lang="en-US" altLang="ko-KR" dirty="0"/>
              <a:t>. </a:t>
            </a:r>
            <a:r>
              <a:rPr lang="ko-KR" altLang="en-US" dirty="0"/>
              <a:t>그동안 화면에는 </a:t>
            </a:r>
            <a:r>
              <a:rPr lang="en-US" altLang="ko-KR" dirty="0"/>
              <a:t>“Calibrating.....”</a:t>
            </a:r>
            <a:r>
              <a:rPr lang="ko-KR" altLang="en-US" dirty="0"/>
              <a:t>을 출력한다</a:t>
            </a:r>
            <a:r>
              <a:rPr lang="en-US" altLang="ko-KR" dirty="0"/>
              <a:t>. </a:t>
            </a:r>
            <a:r>
              <a:rPr lang="ko-KR" altLang="en-US" dirty="0"/>
              <a:t>계산이 완료되면 </a:t>
            </a:r>
            <a:r>
              <a:rPr lang="en-US" altLang="ko-KR" dirty="0"/>
              <a:t>State</a:t>
            </a:r>
            <a:r>
              <a:rPr lang="ko-KR" altLang="en-US" dirty="0"/>
              <a:t>를 </a:t>
            </a:r>
            <a:r>
              <a:rPr lang="en-US" altLang="ko-KR" dirty="0"/>
              <a:t>3</a:t>
            </a:r>
            <a:r>
              <a:rPr lang="ko-KR" altLang="en-US" dirty="0"/>
              <a:t>으로 변경시킨다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lvl="1"/>
            <a:r>
              <a:rPr lang="en-US" altLang="ko-KR" dirty="0"/>
              <a:t>State 3(Speed check 1) : Timer </a:t>
            </a:r>
            <a:r>
              <a:rPr lang="ko-KR" altLang="en-US" dirty="0"/>
              <a:t>인터럽트에서 초음파 센서</a:t>
            </a:r>
            <a:r>
              <a:rPr lang="en-US" altLang="ko-KR" dirty="0"/>
              <a:t>1</a:t>
            </a:r>
            <a:r>
              <a:rPr lang="ko-KR" altLang="en-US" dirty="0"/>
              <a:t>의 거리를 측정한다</a:t>
            </a:r>
            <a:r>
              <a:rPr lang="en-US" altLang="ko-KR" dirty="0"/>
              <a:t>. </a:t>
            </a:r>
            <a:r>
              <a:rPr lang="ko-KR" altLang="en-US" dirty="0"/>
              <a:t>이 때 새로운 측정값과 이전 측정값을 계산하여 측정값이 변화하면 </a:t>
            </a:r>
            <a:r>
              <a:rPr lang="en-US" altLang="ko-KR" dirty="0"/>
              <a:t>state</a:t>
            </a:r>
            <a:r>
              <a:rPr lang="ko-KR" altLang="en-US" dirty="0"/>
              <a:t>를 </a:t>
            </a:r>
            <a:r>
              <a:rPr lang="en-US" altLang="ko-KR" dirty="0"/>
              <a:t>4</a:t>
            </a:r>
            <a:r>
              <a:rPr lang="ko-KR" altLang="en-US" dirty="0"/>
              <a:t>로 증가시킨다</a:t>
            </a:r>
            <a:r>
              <a:rPr lang="en-US" altLang="ko-KR" dirty="0"/>
              <a:t>. </a:t>
            </a:r>
            <a:r>
              <a:rPr lang="ko-KR" altLang="en-US" dirty="0"/>
              <a:t>화면에는 </a:t>
            </a:r>
            <a:r>
              <a:rPr lang="en-US" altLang="ko-KR" dirty="0"/>
              <a:t>“Speed check”</a:t>
            </a:r>
            <a:r>
              <a:rPr lang="ko-KR" altLang="en-US" dirty="0"/>
              <a:t>를 출력한다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State 4(Speed check 2) : </a:t>
            </a:r>
            <a:r>
              <a:rPr lang="ko-KR" altLang="en-US" dirty="0"/>
              <a:t>다시 </a:t>
            </a:r>
            <a:r>
              <a:rPr lang="en-US" altLang="ko-KR" dirty="0"/>
              <a:t>Timer </a:t>
            </a:r>
            <a:r>
              <a:rPr lang="ko-KR" altLang="en-US" dirty="0"/>
              <a:t>인터럽트에서 초음파 센서</a:t>
            </a:r>
            <a:r>
              <a:rPr lang="en-US" altLang="ko-KR" dirty="0"/>
              <a:t>2</a:t>
            </a:r>
            <a:r>
              <a:rPr lang="ko-KR" altLang="en-US" dirty="0"/>
              <a:t>의 거리를 측정한 후 측정값이 변화하면 </a:t>
            </a:r>
            <a:r>
              <a:rPr lang="en-US" altLang="ko-KR" dirty="0"/>
              <a:t>calibration</a:t>
            </a:r>
            <a:r>
              <a:rPr lang="ko-KR" altLang="en-US" dirty="0"/>
              <a:t>에서 계산한 </a:t>
            </a:r>
            <a:r>
              <a:rPr lang="en-US" altLang="ko-KR" dirty="0"/>
              <a:t>reference </a:t>
            </a:r>
            <a:r>
              <a:rPr lang="ko-KR" altLang="en-US" dirty="0"/>
              <a:t>거리와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334163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설계 내용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274320" lvl="1" indent="0">
              <a:buNone/>
            </a:pPr>
            <a:r>
              <a:rPr lang="en-US" altLang="ko-KR" dirty="0"/>
              <a:t>state</a:t>
            </a:r>
            <a:r>
              <a:rPr lang="ko-KR" altLang="en-US" dirty="0"/>
              <a:t> </a:t>
            </a:r>
            <a:r>
              <a:rPr lang="en-US" altLang="ko-KR" dirty="0"/>
              <a:t>3, 4</a:t>
            </a:r>
            <a:r>
              <a:rPr lang="ko-KR" altLang="en-US" dirty="0"/>
              <a:t>에서 측정한 시간의 차를 이용하여 속도를 계산한 후 </a:t>
            </a:r>
            <a:r>
              <a:rPr lang="en-US" altLang="ko-KR" dirty="0"/>
              <a:t>state</a:t>
            </a:r>
            <a:r>
              <a:rPr lang="ko-KR" altLang="en-US" dirty="0"/>
              <a:t>를 </a:t>
            </a:r>
            <a:r>
              <a:rPr lang="en-US" altLang="ko-KR" dirty="0"/>
              <a:t>6</a:t>
            </a:r>
            <a:r>
              <a:rPr lang="ko-KR" altLang="en-US" dirty="0"/>
              <a:t>으로 증가시킨다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State 5(Display) : </a:t>
            </a:r>
            <a:r>
              <a:rPr lang="ko-KR" altLang="en-US" dirty="0"/>
              <a:t>계산된 속도를 화면에 출력한다</a:t>
            </a:r>
            <a:r>
              <a:rPr lang="en-US" altLang="ko-KR" dirty="0"/>
              <a:t>. “Speed [km/h] : 5.6”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281263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설계 기술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수업시간에 배운 요소 기술 및 지식이 본 설계의 목적을 부합시키기 위해 어떻게 사용되었는지를 구체적이고 명료하게 제시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6</a:t>
            </a:fld>
            <a:endParaRPr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1099682"/>
              </p:ext>
            </p:extLst>
          </p:nvPr>
        </p:nvGraphicFramePr>
        <p:xfrm>
          <a:off x="395536" y="2060847"/>
          <a:ext cx="8424936" cy="4187905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401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525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322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282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요소 기술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도입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적절성 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자체평가</a:t>
                      </a:r>
                      <a:r>
                        <a:rPr lang="en-US" altLang="ko-KR" sz="1400" dirty="0"/>
                        <a:t>,</a:t>
                      </a:r>
                      <a:r>
                        <a:rPr lang="en-US" altLang="ko-KR" sz="1400" baseline="0" dirty="0"/>
                        <a:t> 100%)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06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Interrupt</a:t>
                      </a:r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Pushbutton</a:t>
                      </a:r>
                      <a:r>
                        <a:rPr lang="ko-KR" altLang="en-US" sz="1400" dirty="0"/>
                        <a:t> </a:t>
                      </a:r>
                      <a:r>
                        <a:rPr lang="en-US" altLang="ko-KR" sz="1400" dirty="0"/>
                        <a:t>interrupt</a:t>
                      </a:r>
                      <a:r>
                        <a:rPr lang="ko-KR" altLang="en-US" sz="1400" dirty="0"/>
                        <a:t>를 통해 측정 시작</a:t>
                      </a:r>
                      <a:endParaRPr lang="en-US" altLang="ko-KR" sz="1400" dirty="0"/>
                    </a:p>
                    <a:p>
                      <a:pPr algn="ctr" latinLnBrk="1"/>
                      <a:r>
                        <a:rPr lang="en-US" altLang="ko-KR" sz="1400" dirty="0"/>
                        <a:t>Timer interrupt</a:t>
                      </a:r>
                      <a:r>
                        <a:rPr lang="ko-KR" altLang="en-US" sz="1400" dirty="0"/>
                        <a:t>를 통해 반복 측정 및 시간 측정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06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Interval Timer</a:t>
                      </a:r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Timer interrupt</a:t>
                      </a:r>
                      <a:r>
                        <a:rPr lang="ko-KR" altLang="en-US" sz="1400" dirty="0"/>
                        <a:t>를 통해 </a:t>
                      </a:r>
                      <a:r>
                        <a:rPr lang="en-US" altLang="ko-KR" sz="1400" dirty="0"/>
                        <a:t>1ms</a:t>
                      </a:r>
                      <a:r>
                        <a:rPr lang="ko-KR" altLang="en-US" sz="1400" dirty="0"/>
                        <a:t>에 한번 </a:t>
                      </a:r>
                      <a:r>
                        <a:rPr lang="en-US" altLang="ko-KR" sz="1400" dirty="0"/>
                        <a:t>state</a:t>
                      </a:r>
                      <a:r>
                        <a:rPr lang="ko-KR" altLang="en-US" sz="1400" dirty="0"/>
                        <a:t>를 확인 후 해당 명령 실행</a:t>
                      </a:r>
                      <a:r>
                        <a:rPr lang="en-US" altLang="ko-KR" sz="1400" dirty="0"/>
                        <a:t>. </a:t>
                      </a:r>
                      <a:r>
                        <a:rPr lang="ko-KR" altLang="en-US" sz="1400" dirty="0"/>
                        <a:t>명령 실행 중 두 번째 타이머를 </a:t>
                      </a:r>
                      <a:r>
                        <a:rPr lang="en-US" altLang="ko-KR" sz="1400" dirty="0"/>
                        <a:t>1µs</a:t>
                      </a:r>
                      <a:r>
                        <a:rPr lang="ko-KR" altLang="en-US" sz="1400" dirty="0"/>
                        <a:t>로 설정하여 초음파 센서 </a:t>
                      </a:r>
                      <a:r>
                        <a:rPr lang="en-US" altLang="ko-KR" sz="1400" dirty="0"/>
                        <a:t>echo</a:t>
                      </a:r>
                      <a:r>
                        <a:rPr lang="ko-KR" altLang="en-US" sz="1400" dirty="0"/>
                        <a:t>의 </a:t>
                      </a:r>
                      <a:r>
                        <a:rPr lang="en-US" altLang="ko-KR" sz="1400" dirty="0"/>
                        <a:t>pulse width </a:t>
                      </a:r>
                      <a:r>
                        <a:rPr lang="ko-KR" altLang="en-US" sz="1400" dirty="0"/>
                        <a:t>측정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06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Video Port</a:t>
                      </a:r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Character buffer</a:t>
                      </a:r>
                      <a:r>
                        <a:rPr lang="ko-KR" altLang="en-US" sz="1400" dirty="0"/>
                        <a:t>를 통해 화면에 문자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406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Handling</a:t>
                      </a:r>
                      <a:r>
                        <a:rPr lang="en-US" altLang="ko-KR" sz="1400" baseline="0" dirty="0"/>
                        <a:t> of Other Peripherals</a:t>
                      </a:r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VGA</a:t>
                      </a:r>
                      <a:r>
                        <a:rPr lang="ko-KR" altLang="en-US" sz="1400" dirty="0"/>
                        <a:t>포트가 연결되어 있지 않아도 속도 측정 </a:t>
                      </a:r>
                      <a:r>
                        <a:rPr lang="en-US" altLang="ko-KR" sz="1400" dirty="0"/>
                        <a:t>process</a:t>
                      </a:r>
                      <a:r>
                        <a:rPr lang="ko-KR" altLang="en-US" sz="1400" dirty="0"/>
                        <a:t>를 확인하고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대략적인 속도를 확인할 수 있도록 </a:t>
                      </a:r>
                      <a:r>
                        <a:rPr lang="en-US" altLang="ko-KR" sz="1400" dirty="0"/>
                        <a:t>HEX display</a:t>
                      </a:r>
                      <a:r>
                        <a:rPr lang="ko-KR" altLang="en-US" sz="1400" dirty="0"/>
                        <a:t>를 통해 출력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06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err="1"/>
                        <a:t>Etc</a:t>
                      </a:r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GPIO</a:t>
                      </a:r>
                      <a:r>
                        <a:rPr lang="ko-KR" altLang="en-US" sz="1400" dirty="0"/>
                        <a:t>에 연결된 두 초음파 센서를 활용하여  </a:t>
                      </a:r>
                      <a:r>
                        <a:rPr lang="en-US" altLang="ko-KR" sz="1400" dirty="0"/>
                        <a:t>trigger signal</a:t>
                      </a:r>
                      <a:r>
                        <a:rPr lang="ko-KR" altLang="en-US" sz="1400" dirty="0"/>
                        <a:t>을 발생시킨 후 </a:t>
                      </a:r>
                      <a:r>
                        <a:rPr lang="en-US" altLang="ko-KR" sz="1400" dirty="0"/>
                        <a:t>echo signal</a:t>
                      </a:r>
                      <a:r>
                        <a:rPr lang="ko-KR" altLang="en-US" sz="1400" dirty="0"/>
                        <a:t>의 </a:t>
                      </a:r>
                      <a:r>
                        <a:rPr lang="en-US" altLang="ko-KR" sz="1400" dirty="0"/>
                        <a:t>pulse width</a:t>
                      </a:r>
                      <a:r>
                        <a:rPr lang="ko-KR" altLang="en-US" sz="1400" dirty="0"/>
                        <a:t>를 측정하여 거리 측정</a:t>
                      </a:r>
                      <a:r>
                        <a:rPr lang="en-US" altLang="ko-KR" sz="1400" dirty="0"/>
                        <a:t>. 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100%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732233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완성도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전체 설계 목표를 </a:t>
            </a:r>
            <a:r>
              <a:rPr lang="en-US" altLang="ko-KR" dirty="0"/>
              <a:t>5</a:t>
            </a:r>
            <a:r>
              <a:rPr lang="ko-KR" altLang="en-US" dirty="0"/>
              <a:t>가지 내외로 세분화함</a:t>
            </a:r>
            <a:endParaRPr lang="en-US" altLang="ko-KR" dirty="0"/>
          </a:p>
          <a:p>
            <a:r>
              <a:rPr lang="ko-KR" altLang="en-US" dirty="0"/>
              <a:t>각 설계 목표 별 완성도를 정량적으로 보임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7</a:t>
            </a:fld>
            <a:endParaRPr lang="ko-KR" altLang="en-US" dirty="0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9449524"/>
              </p:ext>
            </p:extLst>
          </p:nvPr>
        </p:nvGraphicFramePr>
        <p:xfrm>
          <a:off x="395536" y="1916830"/>
          <a:ext cx="8496944" cy="4464501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1242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80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403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88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설계 목표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가중치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구현 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완성도 </a:t>
                      </a:r>
                      <a:r>
                        <a:rPr lang="en-US" altLang="ko-KR" sz="1400" dirty="0"/>
                        <a:t>(</a:t>
                      </a:r>
                      <a:r>
                        <a:rPr lang="ko-KR" altLang="en-US" sz="1400" dirty="0"/>
                        <a:t>자체 평가</a:t>
                      </a:r>
                      <a:r>
                        <a:rPr lang="en-US" altLang="ko-KR" sz="1400" dirty="0"/>
                        <a:t>, 100%)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623"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4623"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4623"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4623"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4623"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0082"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7246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Total</a:t>
                      </a:r>
                      <a:endParaRPr lang="ko-KR" altLang="en-US" sz="1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l-GR" altLang="ko-KR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Σ</a:t>
                      </a:r>
                      <a:r>
                        <a:rPr lang="ko-KR" altLang="en-US" sz="1400" dirty="0"/>
                        <a:t>가중치</a:t>
                      </a:r>
                      <a:r>
                        <a:rPr lang="en-US" altLang="ko-KR" sz="1400" dirty="0"/>
                        <a:t>x</a:t>
                      </a:r>
                      <a:r>
                        <a:rPr lang="ko-KR" altLang="en-US" sz="1400" dirty="0"/>
                        <a:t>완성도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155651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토의 </a:t>
            </a:r>
            <a:r>
              <a:rPr lang="ko-KR" altLang="en-US" dirty="0"/>
              <a:t>및 고찰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초음파 센서의 정확도</a:t>
            </a:r>
            <a:endParaRPr lang="en-US" altLang="ko-KR" dirty="0"/>
          </a:p>
          <a:p>
            <a:pPr lvl="1"/>
            <a:r>
              <a:rPr lang="ko-KR" altLang="en-US" dirty="0"/>
              <a:t>초음파 센서의 </a:t>
            </a:r>
            <a:r>
              <a:rPr lang="en-US" altLang="ko-KR" dirty="0"/>
              <a:t>manual</a:t>
            </a:r>
            <a:r>
              <a:rPr lang="ko-KR" altLang="en-US" dirty="0"/>
              <a:t>에서 확인할 수 있는 초음파 센서의 해상도는 </a:t>
            </a:r>
            <a:r>
              <a:rPr lang="en-US" altLang="ko-KR" dirty="0"/>
              <a:t>0.3cm</a:t>
            </a:r>
            <a:r>
              <a:rPr lang="ko-KR" altLang="en-US" dirty="0"/>
              <a:t>이다</a:t>
            </a:r>
            <a:r>
              <a:rPr lang="en-US" altLang="ko-KR" dirty="0"/>
              <a:t>. 1m </a:t>
            </a:r>
            <a:r>
              <a:rPr lang="ko-KR" altLang="en-US" dirty="0"/>
              <a:t>거리에서 사용하였을 때</a:t>
            </a:r>
            <a:r>
              <a:rPr lang="en-US" altLang="ko-KR" dirty="0"/>
              <a:t>, 0.3%</a:t>
            </a:r>
            <a:r>
              <a:rPr lang="ko-KR" altLang="en-US" dirty="0"/>
              <a:t>의 오차를 가질 수 있다</a:t>
            </a:r>
            <a:r>
              <a:rPr lang="en-US" altLang="ko-KR" dirty="0"/>
              <a:t>. </a:t>
            </a:r>
            <a:r>
              <a:rPr lang="ko-KR" altLang="en-US" dirty="0"/>
              <a:t>따라서 오차의 영향을 줄이기 위해서 너무 가까운 물체의 속도를 측정하는 것을 지양하여야 한다</a:t>
            </a:r>
            <a:r>
              <a:rPr lang="en-US" altLang="ko-KR" dirty="0"/>
              <a:t>. </a:t>
            </a:r>
            <a:r>
              <a:rPr lang="ko-KR" altLang="en-US" dirty="0"/>
              <a:t>결과 시연 영상에서는 </a:t>
            </a:r>
            <a:r>
              <a:rPr lang="en-US" altLang="ko-KR" dirty="0"/>
              <a:t>1m~1.2m</a:t>
            </a:r>
            <a:r>
              <a:rPr lang="ko-KR" altLang="en-US" dirty="0"/>
              <a:t>의 거리에서 측정하였다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r>
              <a:rPr lang="ko-KR" altLang="en-US" dirty="0"/>
              <a:t>속도 측정 정확도</a:t>
            </a:r>
            <a:endParaRPr lang="en-US" altLang="ko-KR" dirty="0"/>
          </a:p>
          <a:p>
            <a:pPr lvl="1"/>
            <a:r>
              <a:rPr lang="ko-KR" altLang="en-US" dirty="0"/>
              <a:t>속도를 측정하는 과정에서 </a:t>
            </a:r>
            <a:r>
              <a:rPr lang="en-US" altLang="ko-KR" dirty="0"/>
              <a:t>calibration </a:t>
            </a:r>
            <a:r>
              <a:rPr lang="ko-KR" altLang="en-US" dirty="0"/>
              <a:t>이후 첫 초음파 센서가 </a:t>
            </a:r>
            <a:r>
              <a:rPr lang="en-US" altLang="ko-KR" dirty="0"/>
              <a:t>edge</a:t>
            </a:r>
            <a:r>
              <a:rPr lang="ko-KR" altLang="en-US" dirty="0"/>
              <a:t>를 감지한 직후 바로 두 번째 초음파 센서가 </a:t>
            </a:r>
            <a:r>
              <a:rPr lang="en-US" altLang="ko-KR" dirty="0"/>
              <a:t>edge</a:t>
            </a:r>
            <a:r>
              <a:rPr lang="ko-KR" altLang="en-US" dirty="0"/>
              <a:t>를 감지하는 현상을 확인할 수 있었고 측정된 거리 값을 확인해 본 결과 참 값에 비해 많이 차이나는 것을 확인하였다</a:t>
            </a:r>
            <a:r>
              <a:rPr lang="en-US" altLang="ko-KR" dirty="0"/>
              <a:t>. </a:t>
            </a:r>
            <a:r>
              <a:rPr lang="ko-KR" altLang="en-US" dirty="0"/>
              <a:t>이는 </a:t>
            </a:r>
            <a:r>
              <a:rPr lang="en-US" altLang="ko-KR" dirty="0"/>
              <a:t>echo pulse</a:t>
            </a:r>
            <a:r>
              <a:rPr lang="ko-KR" altLang="en-US" dirty="0"/>
              <a:t>가 두 번째 초음파 센서에서도 감지된 것이라 결론지었다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이를 해결하기 위하여 첫 초음파 센서의 </a:t>
            </a:r>
            <a:r>
              <a:rPr lang="en-US" altLang="ko-KR" dirty="0"/>
              <a:t>edge </a:t>
            </a:r>
            <a:r>
              <a:rPr lang="ko-KR" altLang="en-US" dirty="0"/>
              <a:t>이후 </a:t>
            </a:r>
            <a:r>
              <a:rPr lang="en-US" altLang="ko-KR" dirty="0"/>
              <a:t>delay</a:t>
            </a:r>
            <a:r>
              <a:rPr lang="ko-KR" altLang="en-US" dirty="0"/>
              <a:t>를 준 후 두 번째 초음파 센서의 </a:t>
            </a:r>
            <a:r>
              <a:rPr lang="en-US" altLang="ko-KR" dirty="0"/>
              <a:t>edge</a:t>
            </a:r>
            <a:r>
              <a:rPr lang="ko-KR" altLang="en-US" dirty="0"/>
              <a:t>를 감지하게 하였다</a:t>
            </a:r>
            <a:r>
              <a:rPr lang="en-US" altLang="ko-KR" dirty="0"/>
              <a:t>. Delay</a:t>
            </a:r>
            <a:r>
              <a:rPr lang="ko-KR" altLang="en-US" dirty="0"/>
              <a:t>를 크게 주면 </a:t>
            </a:r>
            <a:r>
              <a:rPr lang="en-US" altLang="ko-KR" dirty="0"/>
              <a:t>delay</a:t>
            </a:r>
            <a:r>
              <a:rPr lang="ko-KR" altLang="en-US" dirty="0"/>
              <a:t>에 비해 속도가 빠른 물체의 속도를 정확하게 측정하지 못하는 단점이 있었다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884850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 시연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본 슬라이드에 동영상으로 삽입하고 설명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2650375"/>
      </p:ext>
    </p:extLst>
  </p:cSld>
  <p:clrMapOvr>
    <a:masterClrMapping/>
  </p:clrMapOvr>
  <p:transition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">
  <a:themeElements>
    <a:clrScheme name="흐름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사용자 지정 1">
      <a:majorFont>
        <a:latin typeface="Tahoma"/>
        <a:ea typeface="맑은 고딕"/>
        <a:cs typeface=""/>
      </a:majorFont>
      <a:minorFont>
        <a:latin typeface="Tahoma"/>
        <a:ea typeface="맑은 고딕"/>
        <a:cs typeface=""/>
      </a:minorFont>
    </a:fontScheme>
    <a:fmtScheme name="원본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4_3_new.potx" id="{5152B186-BF38-4D46-9D34-2A2795BFE384}" vid="{F951E19C-3E9B-4660-8B61-89312215F3B2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template_4_3_new</Template>
  <TotalTime>266</TotalTime>
  <Words>903</Words>
  <Application>Microsoft Office PowerPoint</Application>
  <PresentationFormat>화면 슬라이드 쇼(4:3)</PresentationFormat>
  <Paragraphs>90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Apple SD Gothic Neo</vt:lpstr>
      <vt:lpstr>맑은 고딕</vt:lpstr>
      <vt:lpstr>Cambria Math</vt:lpstr>
      <vt:lpstr>Tahoma</vt:lpstr>
      <vt:lpstr>Times New Roman</vt:lpstr>
      <vt:lpstr>Wingdings</vt:lpstr>
      <vt:lpstr>Wingdings 3</vt:lpstr>
      <vt:lpstr>Template</vt:lpstr>
      <vt:lpstr>전자HW설계 – 설계과제 초음파 센서를 이용한 스피드 건</vt:lpstr>
      <vt:lpstr>설계 개요</vt:lpstr>
      <vt:lpstr>설계 내용</vt:lpstr>
      <vt:lpstr>설계 내용</vt:lpstr>
      <vt:lpstr>설계 내용</vt:lpstr>
      <vt:lpstr>설계 기술</vt:lpstr>
      <vt:lpstr>완성도</vt:lpstr>
      <vt:lpstr>토의 및 고찰</vt:lpstr>
      <vt:lpstr>결과 시연</vt:lpstr>
      <vt:lpstr>결과 시연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전자HW설계 – 설계과제 설계 제목</dc:title>
  <dc:creator>Tae-Hwan Kim</dc:creator>
  <cp:lastModifiedBy>윤준영(***6***150)</cp:lastModifiedBy>
  <cp:revision>42</cp:revision>
  <dcterms:created xsi:type="dcterms:W3CDTF">2015-11-09T08:14:49Z</dcterms:created>
  <dcterms:modified xsi:type="dcterms:W3CDTF">2022-12-02T06:24:48Z</dcterms:modified>
</cp:coreProperties>
</file>

<file path=docProps/thumbnail.jpeg>
</file>